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8"/>
  </p:notesMasterIdLst>
  <p:sldIdLst>
    <p:sldId id="265" r:id="rId2"/>
    <p:sldId id="266" r:id="rId3"/>
    <p:sldId id="259" r:id="rId4"/>
    <p:sldId id="261" r:id="rId5"/>
    <p:sldId id="258" r:id="rId6"/>
    <p:sldId id="299" r:id="rId7"/>
    <p:sldId id="306" r:id="rId8"/>
    <p:sldId id="271" r:id="rId9"/>
    <p:sldId id="268" r:id="rId10"/>
    <p:sldId id="269" r:id="rId11"/>
    <p:sldId id="286" r:id="rId12"/>
    <p:sldId id="284" r:id="rId13"/>
    <p:sldId id="283" r:id="rId14"/>
    <p:sldId id="285" r:id="rId15"/>
    <p:sldId id="257" r:id="rId16"/>
    <p:sldId id="288" r:id="rId17"/>
    <p:sldId id="302" r:id="rId18"/>
    <p:sldId id="305" r:id="rId19"/>
    <p:sldId id="308" r:id="rId20"/>
    <p:sldId id="309" r:id="rId21"/>
    <p:sldId id="310" r:id="rId22"/>
    <p:sldId id="311" r:id="rId23"/>
    <p:sldId id="312" r:id="rId24"/>
    <p:sldId id="282" r:id="rId25"/>
    <p:sldId id="287" r:id="rId26"/>
    <p:sldId id="289" r:id="rId27"/>
    <p:sldId id="290" r:id="rId28"/>
    <p:sldId id="293" r:id="rId29"/>
    <p:sldId id="294" r:id="rId30"/>
    <p:sldId id="295" r:id="rId31"/>
    <p:sldId id="291" r:id="rId32"/>
    <p:sldId id="296" r:id="rId33"/>
    <p:sldId id="292" r:id="rId34"/>
    <p:sldId id="301" r:id="rId35"/>
    <p:sldId id="307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6" autoAdjust="0"/>
    <p:restoredTop sz="94737" autoAdjust="0"/>
  </p:normalViewPr>
  <p:slideViewPr>
    <p:cSldViewPr>
      <p:cViewPr varScale="1">
        <p:scale>
          <a:sx n="78" d="100"/>
          <a:sy n="78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3598E-403C-4D98-9ED4-2882E99A71D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ED107-5C33-4D83-BF8E-BB2ABC0071B5}">
      <dgm:prSet/>
      <dgm:spPr/>
      <dgm:t>
        <a:bodyPr/>
        <a:lstStyle/>
        <a:p>
          <a:pPr rtl="0"/>
          <a:r>
            <a:rPr lang="ru-RU" dirty="0" smtClean="0"/>
            <a:t>«Каков ребенок во взаимоотношениях с родителями».</a:t>
          </a:r>
          <a:endParaRPr lang="ru-RU" dirty="0"/>
        </a:p>
      </dgm:t>
    </dgm:pt>
    <dgm:pt modelId="{377DFAC7-56DD-4524-B149-3A6D5D44CF68}" type="parTrans" cxnId="{BD9813E8-528D-49E8-BE48-75E4B591FB9B}">
      <dgm:prSet/>
      <dgm:spPr/>
      <dgm:t>
        <a:bodyPr/>
        <a:lstStyle/>
        <a:p>
          <a:endParaRPr lang="ru-RU"/>
        </a:p>
      </dgm:t>
    </dgm:pt>
    <dgm:pt modelId="{5FBA141D-AFF8-43D2-BB30-711A75C49EE7}" type="sibTrans" cxnId="{BD9813E8-528D-49E8-BE48-75E4B591FB9B}">
      <dgm:prSet/>
      <dgm:spPr/>
      <dgm:t>
        <a:bodyPr/>
        <a:lstStyle/>
        <a:p>
          <a:endParaRPr lang="ru-RU"/>
        </a:p>
      </dgm:t>
    </dgm:pt>
    <dgm:pt modelId="{EE10AC75-99A3-444F-9CA1-EE419858B550}">
      <dgm:prSet/>
      <dgm:spPr/>
      <dgm:t>
        <a:bodyPr/>
        <a:lstStyle/>
        <a:p>
          <a:pPr rtl="0"/>
          <a:r>
            <a:rPr lang="ru-RU" dirty="0" smtClean="0"/>
            <a:t>Модифицированный рисуночный тест «Герой и красавица» (Т.И. Бакланова)</a:t>
          </a:r>
          <a:endParaRPr lang="ru-RU" dirty="0"/>
        </a:p>
      </dgm:t>
    </dgm:pt>
    <dgm:pt modelId="{C970DECF-5331-42C2-91B5-27CD801F0F1D}" type="parTrans" cxnId="{1EC0888B-8C06-4DF2-B668-1A498B2584DD}">
      <dgm:prSet/>
      <dgm:spPr/>
      <dgm:t>
        <a:bodyPr/>
        <a:lstStyle/>
        <a:p>
          <a:endParaRPr lang="ru-RU"/>
        </a:p>
      </dgm:t>
    </dgm:pt>
    <dgm:pt modelId="{FDF0A4DB-4226-4881-AC78-BCCC6BCFB569}" type="sibTrans" cxnId="{1EC0888B-8C06-4DF2-B668-1A498B2584DD}">
      <dgm:prSet/>
      <dgm:spPr/>
      <dgm:t>
        <a:bodyPr/>
        <a:lstStyle/>
        <a:p>
          <a:endParaRPr lang="ru-RU"/>
        </a:p>
      </dgm:t>
    </dgm:pt>
    <dgm:pt modelId="{04FDEFDC-8384-4D76-8F42-AB5F640D99E2}">
      <dgm:prSet/>
      <dgm:spPr/>
      <dgm:t>
        <a:bodyPr/>
        <a:lstStyle/>
        <a:p>
          <a:pPr rtl="0"/>
          <a:r>
            <a:rPr lang="ru-RU" dirty="0" smtClean="0"/>
            <a:t>Социометрический тест- «Выбор в действии»</a:t>
          </a:r>
          <a:endParaRPr lang="ru-RU" dirty="0"/>
        </a:p>
      </dgm:t>
    </dgm:pt>
    <dgm:pt modelId="{7DE33817-E63F-4998-B4C0-B8987A86A4A3}" type="parTrans" cxnId="{458A064A-20DA-4DBC-A844-480F9A16C642}">
      <dgm:prSet/>
      <dgm:spPr/>
      <dgm:t>
        <a:bodyPr/>
        <a:lstStyle/>
        <a:p>
          <a:endParaRPr lang="ru-RU"/>
        </a:p>
      </dgm:t>
    </dgm:pt>
    <dgm:pt modelId="{D22F2432-FC59-40A5-9462-8D7ED162C4EE}" type="sibTrans" cxnId="{458A064A-20DA-4DBC-A844-480F9A16C642}">
      <dgm:prSet/>
      <dgm:spPr/>
      <dgm:t>
        <a:bodyPr/>
        <a:lstStyle/>
        <a:p>
          <a:endParaRPr lang="ru-RU"/>
        </a:p>
      </dgm:t>
    </dgm:pt>
    <dgm:pt modelId="{AA635F3C-3720-4ACF-BF58-DFFCD2E3DE1D}">
      <dgm:prSet/>
      <dgm:spPr/>
      <dgm:t>
        <a:bodyPr/>
        <a:lstStyle/>
        <a:p>
          <a:r>
            <a:rPr lang="ru-RU" dirty="0" smtClean="0"/>
            <a:t>Педагогическое наблюдение</a:t>
          </a:r>
          <a:endParaRPr lang="ru-RU" dirty="0"/>
        </a:p>
      </dgm:t>
    </dgm:pt>
    <dgm:pt modelId="{C6186D8E-3599-4E7D-8B8C-C1E4E82D7C2B}" type="parTrans" cxnId="{33076BD0-8AAE-4841-9190-E135B86F4A2F}">
      <dgm:prSet/>
      <dgm:spPr/>
      <dgm:t>
        <a:bodyPr/>
        <a:lstStyle/>
        <a:p>
          <a:endParaRPr lang="ru-RU"/>
        </a:p>
      </dgm:t>
    </dgm:pt>
    <dgm:pt modelId="{15002938-DF94-4B88-B7E0-45DF17693706}" type="sibTrans" cxnId="{33076BD0-8AAE-4841-9190-E135B86F4A2F}">
      <dgm:prSet/>
      <dgm:spPr/>
      <dgm:t>
        <a:bodyPr/>
        <a:lstStyle/>
        <a:p>
          <a:endParaRPr lang="ru-RU"/>
        </a:p>
      </dgm:t>
    </dgm:pt>
    <dgm:pt modelId="{FFB9DD74-07E6-49E9-AD24-8766721D8BE7}">
      <dgm:prSet/>
      <dgm:spPr/>
      <dgm:t>
        <a:bodyPr/>
        <a:lstStyle/>
        <a:p>
          <a:r>
            <a:rPr lang="ru-RU" dirty="0" smtClean="0"/>
            <a:t>Индивидуальный социальный профиль ребенка</a:t>
          </a:r>
          <a:endParaRPr lang="ru-RU" dirty="0"/>
        </a:p>
      </dgm:t>
    </dgm:pt>
    <dgm:pt modelId="{A70E06F0-5D46-4701-B22B-55C0BB3DF26E}" type="parTrans" cxnId="{DDC47034-D9B9-4793-96CA-15D2974E7E78}">
      <dgm:prSet/>
      <dgm:spPr/>
      <dgm:t>
        <a:bodyPr/>
        <a:lstStyle/>
        <a:p>
          <a:endParaRPr lang="ru-RU"/>
        </a:p>
      </dgm:t>
    </dgm:pt>
    <dgm:pt modelId="{B3563772-E109-4C3C-89AB-128FA3627F96}" type="sibTrans" cxnId="{DDC47034-D9B9-4793-96CA-15D2974E7E78}">
      <dgm:prSet/>
      <dgm:spPr/>
      <dgm:t>
        <a:bodyPr/>
        <a:lstStyle/>
        <a:p>
          <a:endParaRPr lang="ru-RU"/>
        </a:p>
      </dgm:t>
    </dgm:pt>
    <dgm:pt modelId="{306387A3-BE82-4C7E-823D-C20B7BF6208D}" type="pres">
      <dgm:prSet presAssocID="{8663598E-403C-4D98-9ED4-2882E99A71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60DB-C4F3-49AC-A3D9-451FAA716B3B}" type="pres">
      <dgm:prSet presAssocID="{B37ED107-5C33-4D83-BF8E-BB2ABC0071B5}" presName="composite" presStyleCnt="0"/>
      <dgm:spPr/>
    </dgm:pt>
    <dgm:pt modelId="{FC467CB8-DAA5-4EF9-85F8-1AD1E40C19AA}" type="pres">
      <dgm:prSet presAssocID="{B37ED107-5C33-4D83-BF8E-BB2ABC0071B5}" presName="imgShp" presStyleLbl="fgImgPlace1" presStyleIdx="0" presStyleCnt="5"/>
      <dgm:spPr/>
    </dgm:pt>
    <dgm:pt modelId="{903064F8-450C-410B-981A-B9C26741BF6D}" type="pres">
      <dgm:prSet presAssocID="{B37ED107-5C33-4D83-BF8E-BB2ABC0071B5}" presName="txShp" presStyleLbl="node1" presStyleIdx="0" presStyleCnt="5" custLinFactY="188127" custLinFactNeighborX="574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9CB7F-01C0-46E2-825B-E0F8FC2D735E}" type="pres">
      <dgm:prSet presAssocID="{5FBA141D-AFF8-43D2-BB30-711A75C49EE7}" presName="spacing" presStyleCnt="0"/>
      <dgm:spPr/>
    </dgm:pt>
    <dgm:pt modelId="{E1F1B9EB-ADA7-4775-B824-664D81B2A863}" type="pres">
      <dgm:prSet presAssocID="{EE10AC75-99A3-444F-9CA1-EE419858B550}" presName="composite" presStyleCnt="0"/>
      <dgm:spPr/>
    </dgm:pt>
    <dgm:pt modelId="{F3C994D9-7C12-49CE-9191-29A51676B7C3}" type="pres">
      <dgm:prSet presAssocID="{EE10AC75-99A3-444F-9CA1-EE419858B550}" presName="imgShp" presStyleLbl="fgImgPlace1" presStyleIdx="1" presStyleCnt="5"/>
      <dgm:spPr/>
    </dgm:pt>
    <dgm:pt modelId="{C8878085-87F2-4E58-A8F5-11AFE310590C}" type="pres">
      <dgm:prSet presAssocID="{EE10AC75-99A3-444F-9CA1-EE419858B55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8AF0-17A5-4F66-A97B-3494322CFCCA}" type="pres">
      <dgm:prSet presAssocID="{FDF0A4DB-4226-4881-AC78-BCCC6BCFB569}" presName="spacing" presStyleCnt="0"/>
      <dgm:spPr/>
    </dgm:pt>
    <dgm:pt modelId="{0A6791F1-7B42-4C43-98C9-D0BFC0E5E286}" type="pres">
      <dgm:prSet presAssocID="{04FDEFDC-8384-4D76-8F42-AB5F640D99E2}" presName="composite" presStyleCnt="0"/>
      <dgm:spPr/>
    </dgm:pt>
    <dgm:pt modelId="{C1BA9D1D-E26B-4F47-87A0-4F1F391BEB8E}" type="pres">
      <dgm:prSet presAssocID="{04FDEFDC-8384-4D76-8F42-AB5F640D99E2}" presName="imgShp" presStyleLbl="fgImgPlace1" presStyleIdx="2" presStyleCnt="5"/>
      <dgm:spPr/>
    </dgm:pt>
    <dgm:pt modelId="{376A9AF4-20DB-4E74-BFE7-FE00967B8B33}" type="pres">
      <dgm:prSet presAssocID="{04FDEFDC-8384-4D76-8F42-AB5F640D99E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FEF8-DC76-40F1-B632-8F596892E948}" type="pres">
      <dgm:prSet presAssocID="{D22F2432-FC59-40A5-9462-8D7ED162C4EE}" presName="spacing" presStyleCnt="0"/>
      <dgm:spPr/>
    </dgm:pt>
    <dgm:pt modelId="{6EC4DA9D-CA30-4D52-AE93-6ABDBB6D5B7D}" type="pres">
      <dgm:prSet presAssocID="{AA635F3C-3720-4ACF-BF58-DFFCD2E3DE1D}" presName="composite" presStyleCnt="0"/>
      <dgm:spPr/>
    </dgm:pt>
    <dgm:pt modelId="{3509D78A-AF53-48B5-B018-6587D676F79C}" type="pres">
      <dgm:prSet presAssocID="{AA635F3C-3720-4ACF-BF58-DFFCD2E3DE1D}" presName="imgShp" presStyleLbl="fgImgPlace1" presStyleIdx="3" presStyleCnt="5"/>
      <dgm:spPr/>
    </dgm:pt>
    <dgm:pt modelId="{952406E1-2C37-4F33-B36F-2E25FE4DD068}" type="pres">
      <dgm:prSet presAssocID="{AA635F3C-3720-4ACF-BF58-DFFCD2E3DE1D}" presName="txShp" presStyleLbl="node1" presStyleIdx="3" presStyleCnt="5" custLinFactY="-197072" custLinFactNeighborX="312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0CD20-CDAA-4335-869D-AED6A633E174}" type="pres">
      <dgm:prSet presAssocID="{15002938-DF94-4B88-B7E0-45DF17693706}" presName="spacing" presStyleCnt="0"/>
      <dgm:spPr/>
    </dgm:pt>
    <dgm:pt modelId="{04AC523E-F1D2-4E15-B6FA-94C42E9ABC90}" type="pres">
      <dgm:prSet presAssocID="{FFB9DD74-07E6-49E9-AD24-8766721D8BE7}" presName="composite" presStyleCnt="0"/>
      <dgm:spPr/>
    </dgm:pt>
    <dgm:pt modelId="{18F359B8-9300-4908-8D68-D0E09DC0B59E}" type="pres">
      <dgm:prSet presAssocID="{FFB9DD74-07E6-49E9-AD24-8766721D8BE7}" presName="imgShp" presStyleLbl="fgImgPlace1" presStyleIdx="4" presStyleCnt="5"/>
      <dgm:spPr/>
    </dgm:pt>
    <dgm:pt modelId="{A614A51C-B635-4A11-ACA2-5C546BF2256D}" type="pres">
      <dgm:prSet presAssocID="{FFB9DD74-07E6-49E9-AD24-8766721D8BE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49595-DCBE-43CC-B5BA-3AAB6E0AEEEE}" type="presOf" srcId="{8663598E-403C-4D98-9ED4-2882E99A71D0}" destId="{306387A3-BE82-4C7E-823D-C20B7BF6208D}" srcOrd="0" destOrd="0" presId="urn:microsoft.com/office/officeart/2005/8/layout/vList3#1"/>
    <dgm:cxn modelId="{06C7675E-098E-4718-98F0-8CAAECB241DC}" type="presOf" srcId="{FFB9DD74-07E6-49E9-AD24-8766721D8BE7}" destId="{A614A51C-B635-4A11-ACA2-5C546BF2256D}" srcOrd="0" destOrd="0" presId="urn:microsoft.com/office/officeart/2005/8/layout/vList3#1"/>
    <dgm:cxn modelId="{33076BD0-8AAE-4841-9190-E135B86F4A2F}" srcId="{8663598E-403C-4D98-9ED4-2882E99A71D0}" destId="{AA635F3C-3720-4ACF-BF58-DFFCD2E3DE1D}" srcOrd="3" destOrd="0" parTransId="{C6186D8E-3599-4E7D-8B8C-C1E4E82D7C2B}" sibTransId="{15002938-DF94-4B88-B7E0-45DF17693706}"/>
    <dgm:cxn modelId="{1EC0888B-8C06-4DF2-B668-1A498B2584DD}" srcId="{8663598E-403C-4D98-9ED4-2882E99A71D0}" destId="{EE10AC75-99A3-444F-9CA1-EE419858B550}" srcOrd="1" destOrd="0" parTransId="{C970DECF-5331-42C2-91B5-27CD801F0F1D}" sibTransId="{FDF0A4DB-4226-4881-AC78-BCCC6BCFB569}"/>
    <dgm:cxn modelId="{F89F0693-B143-4C7D-86E7-EFDF99A23720}" type="presOf" srcId="{B37ED107-5C33-4D83-BF8E-BB2ABC0071B5}" destId="{903064F8-450C-410B-981A-B9C26741BF6D}" srcOrd="0" destOrd="0" presId="urn:microsoft.com/office/officeart/2005/8/layout/vList3#1"/>
    <dgm:cxn modelId="{9110D675-90F2-4A3C-BBD1-85B3CFBA0B85}" type="presOf" srcId="{04FDEFDC-8384-4D76-8F42-AB5F640D99E2}" destId="{376A9AF4-20DB-4E74-BFE7-FE00967B8B33}" srcOrd="0" destOrd="0" presId="urn:microsoft.com/office/officeart/2005/8/layout/vList3#1"/>
    <dgm:cxn modelId="{4319E82A-EA78-42CE-BE05-690831D289D0}" type="presOf" srcId="{AA635F3C-3720-4ACF-BF58-DFFCD2E3DE1D}" destId="{952406E1-2C37-4F33-B36F-2E25FE4DD068}" srcOrd="0" destOrd="0" presId="urn:microsoft.com/office/officeart/2005/8/layout/vList3#1"/>
    <dgm:cxn modelId="{BD9813E8-528D-49E8-BE48-75E4B591FB9B}" srcId="{8663598E-403C-4D98-9ED4-2882E99A71D0}" destId="{B37ED107-5C33-4D83-BF8E-BB2ABC0071B5}" srcOrd="0" destOrd="0" parTransId="{377DFAC7-56DD-4524-B149-3A6D5D44CF68}" sibTransId="{5FBA141D-AFF8-43D2-BB30-711A75C49EE7}"/>
    <dgm:cxn modelId="{458A064A-20DA-4DBC-A844-480F9A16C642}" srcId="{8663598E-403C-4D98-9ED4-2882E99A71D0}" destId="{04FDEFDC-8384-4D76-8F42-AB5F640D99E2}" srcOrd="2" destOrd="0" parTransId="{7DE33817-E63F-4998-B4C0-B8987A86A4A3}" sibTransId="{D22F2432-FC59-40A5-9462-8D7ED162C4EE}"/>
    <dgm:cxn modelId="{DDC47034-D9B9-4793-96CA-15D2974E7E78}" srcId="{8663598E-403C-4D98-9ED4-2882E99A71D0}" destId="{FFB9DD74-07E6-49E9-AD24-8766721D8BE7}" srcOrd="4" destOrd="0" parTransId="{A70E06F0-5D46-4701-B22B-55C0BB3DF26E}" sibTransId="{B3563772-E109-4C3C-89AB-128FA3627F96}"/>
    <dgm:cxn modelId="{0264EAFF-3573-4D3A-83CA-DB3454C540AA}" type="presOf" srcId="{EE10AC75-99A3-444F-9CA1-EE419858B550}" destId="{C8878085-87F2-4E58-A8F5-11AFE310590C}" srcOrd="0" destOrd="0" presId="urn:microsoft.com/office/officeart/2005/8/layout/vList3#1"/>
    <dgm:cxn modelId="{3EAAA5BE-F898-47BE-9D8B-AFDC5A5B03F9}" type="presParOf" srcId="{306387A3-BE82-4C7E-823D-C20B7BF6208D}" destId="{C45860DB-C4F3-49AC-A3D9-451FAA716B3B}" srcOrd="0" destOrd="0" presId="urn:microsoft.com/office/officeart/2005/8/layout/vList3#1"/>
    <dgm:cxn modelId="{8C82C583-F352-462B-870E-DCDFFEE8AC15}" type="presParOf" srcId="{C45860DB-C4F3-49AC-A3D9-451FAA716B3B}" destId="{FC467CB8-DAA5-4EF9-85F8-1AD1E40C19AA}" srcOrd="0" destOrd="0" presId="urn:microsoft.com/office/officeart/2005/8/layout/vList3#1"/>
    <dgm:cxn modelId="{DD9B8A63-9C51-4616-9CCE-D0FA10B412A1}" type="presParOf" srcId="{C45860DB-C4F3-49AC-A3D9-451FAA716B3B}" destId="{903064F8-450C-410B-981A-B9C26741BF6D}" srcOrd="1" destOrd="0" presId="urn:microsoft.com/office/officeart/2005/8/layout/vList3#1"/>
    <dgm:cxn modelId="{F3AE41EA-6272-43DD-B5AD-AC3A79FEF0E0}" type="presParOf" srcId="{306387A3-BE82-4C7E-823D-C20B7BF6208D}" destId="{1BB9CB7F-01C0-46E2-825B-E0F8FC2D735E}" srcOrd="1" destOrd="0" presId="urn:microsoft.com/office/officeart/2005/8/layout/vList3#1"/>
    <dgm:cxn modelId="{2BA75B35-4456-48D4-8821-471761DC3921}" type="presParOf" srcId="{306387A3-BE82-4C7E-823D-C20B7BF6208D}" destId="{E1F1B9EB-ADA7-4775-B824-664D81B2A863}" srcOrd="2" destOrd="0" presId="urn:microsoft.com/office/officeart/2005/8/layout/vList3#1"/>
    <dgm:cxn modelId="{A3B736FF-806E-4322-A027-73F6FCA7FD70}" type="presParOf" srcId="{E1F1B9EB-ADA7-4775-B824-664D81B2A863}" destId="{F3C994D9-7C12-49CE-9191-29A51676B7C3}" srcOrd="0" destOrd="0" presId="urn:microsoft.com/office/officeart/2005/8/layout/vList3#1"/>
    <dgm:cxn modelId="{C26040F3-4B23-4F21-9BAD-77FD8EE1C784}" type="presParOf" srcId="{E1F1B9EB-ADA7-4775-B824-664D81B2A863}" destId="{C8878085-87F2-4E58-A8F5-11AFE310590C}" srcOrd="1" destOrd="0" presId="urn:microsoft.com/office/officeart/2005/8/layout/vList3#1"/>
    <dgm:cxn modelId="{A9D7F939-A040-4D4C-90A7-3CC73D2AEEE7}" type="presParOf" srcId="{306387A3-BE82-4C7E-823D-C20B7BF6208D}" destId="{F3A98AF0-17A5-4F66-A97B-3494322CFCCA}" srcOrd="3" destOrd="0" presId="urn:microsoft.com/office/officeart/2005/8/layout/vList3#1"/>
    <dgm:cxn modelId="{3551D30A-E1AD-4515-AF90-98EE2AD55C94}" type="presParOf" srcId="{306387A3-BE82-4C7E-823D-C20B7BF6208D}" destId="{0A6791F1-7B42-4C43-98C9-D0BFC0E5E286}" srcOrd="4" destOrd="0" presId="urn:microsoft.com/office/officeart/2005/8/layout/vList3#1"/>
    <dgm:cxn modelId="{8FFA3451-7450-4FD0-A273-93A0A323C3F0}" type="presParOf" srcId="{0A6791F1-7B42-4C43-98C9-D0BFC0E5E286}" destId="{C1BA9D1D-E26B-4F47-87A0-4F1F391BEB8E}" srcOrd="0" destOrd="0" presId="urn:microsoft.com/office/officeart/2005/8/layout/vList3#1"/>
    <dgm:cxn modelId="{5695F782-9DE9-4AB8-9AD2-9E55F08F6A05}" type="presParOf" srcId="{0A6791F1-7B42-4C43-98C9-D0BFC0E5E286}" destId="{376A9AF4-20DB-4E74-BFE7-FE00967B8B33}" srcOrd="1" destOrd="0" presId="urn:microsoft.com/office/officeart/2005/8/layout/vList3#1"/>
    <dgm:cxn modelId="{11713B3C-6ECA-4898-9D18-8C37B1015277}" type="presParOf" srcId="{306387A3-BE82-4C7E-823D-C20B7BF6208D}" destId="{F2D8FEF8-DC76-40F1-B632-8F596892E948}" srcOrd="5" destOrd="0" presId="urn:microsoft.com/office/officeart/2005/8/layout/vList3#1"/>
    <dgm:cxn modelId="{9F3F51FC-2210-41DD-8DC6-E3A6302A368A}" type="presParOf" srcId="{306387A3-BE82-4C7E-823D-C20B7BF6208D}" destId="{6EC4DA9D-CA30-4D52-AE93-6ABDBB6D5B7D}" srcOrd="6" destOrd="0" presId="urn:microsoft.com/office/officeart/2005/8/layout/vList3#1"/>
    <dgm:cxn modelId="{67E5261B-9C74-4D64-BC01-B57844A0DD2E}" type="presParOf" srcId="{6EC4DA9D-CA30-4D52-AE93-6ABDBB6D5B7D}" destId="{3509D78A-AF53-48B5-B018-6587D676F79C}" srcOrd="0" destOrd="0" presId="urn:microsoft.com/office/officeart/2005/8/layout/vList3#1"/>
    <dgm:cxn modelId="{9946ED63-1ED6-425C-877D-B41E08942D94}" type="presParOf" srcId="{6EC4DA9D-CA30-4D52-AE93-6ABDBB6D5B7D}" destId="{952406E1-2C37-4F33-B36F-2E25FE4DD068}" srcOrd="1" destOrd="0" presId="urn:microsoft.com/office/officeart/2005/8/layout/vList3#1"/>
    <dgm:cxn modelId="{5441E894-C15D-4E52-9374-77B0050DF095}" type="presParOf" srcId="{306387A3-BE82-4C7E-823D-C20B7BF6208D}" destId="{A780CD20-CDAA-4335-869D-AED6A633E174}" srcOrd="7" destOrd="0" presId="urn:microsoft.com/office/officeart/2005/8/layout/vList3#1"/>
    <dgm:cxn modelId="{29E8F420-DE4E-47DE-A36B-749449FD048F}" type="presParOf" srcId="{306387A3-BE82-4C7E-823D-C20B7BF6208D}" destId="{04AC523E-F1D2-4E15-B6FA-94C42E9ABC90}" srcOrd="8" destOrd="0" presId="urn:microsoft.com/office/officeart/2005/8/layout/vList3#1"/>
    <dgm:cxn modelId="{307BD92B-4BAE-4BE9-8E7F-9A941B37768D}" type="presParOf" srcId="{04AC523E-F1D2-4E15-B6FA-94C42E9ABC90}" destId="{18F359B8-9300-4908-8D68-D0E09DC0B59E}" srcOrd="0" destOrd="0" presId="urn:microsoft.com/office/officeart/2005/8/layout/vList3#1"/>
    <dgm:cxn modelId="{66BA3EA8-411D-4EEF-BAAC-61B3FD211A58}" type="presParOf" srcId="{04AC523E-F1D2-4E15-B6FA-94C42E9ABC90}" destId="{A614A51C-B635-4A11-ACA2-5C546BF225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3064F8-450C-410B-981A-B9C26741BF6D}">
      <dsp:nvSpPr>
        <dsp:cNvPr id="0" name=""/>
        <dsp:cNvSpPr/>
      </dsp:nvSpPr>
      <dsp:spPr>
        <a:xfrm rot="10800000">
          <a:off x="1241651" y="2149859"/>
          <a:ext cx="3567118" cy="55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14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«Каков ребенок во взаимоотношениях с родителями».</a:t>
          </a:r>
          <a:endParaRPr lang="ru-RU" sz="1400" kern="1200" dirty="0"/>
        </a:p>
      </dsp:txBody>
      <dsp:txXfrm rot="10800000">
        <a:off x="1241651" y="2149859"/>
        <a:ext cx="3567118" cy="553656"/>
      </dsp:txXfrm>
    </dsp:sp>
    <dsp:sp modelId="{FC467CB8-DAA5-4EF9-85F8-1AD1E40C19AA}">
      <dsp:nvSpPr>
        <dsp:cNvPr id="0" name=""/>
        <dsp:cNvSpPr/>
      </dsp:nvSpPr>
      <dsp:spPr>
        <a:xfrm>
          <a:off x="760070" y="970"/>
          <a:ext cx="553656" cy="5536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8085-87F2-4E58-A8F5-11AFE310590C}">
      <dsp:nvSpPr>
        <dsp:cNvPr id="0" name=""/>
        <dsp:cNvSpPr/>
      </dsp:nvSpPr>
      <dsp:spPr>
        <a:xfrm rot="10800000">
          <a:off x="1036898" y="719896"/>
          <a:ext cx="3567118" cy="55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14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Модифицированный рисуночный тест «Герой и красавица» (Т.И. Бакланова)</a:t>
          </a:r>
          <a:endParaRPr lang="ru-RU" sz="1400" kern="1200" dirty="0"/>
        </a:p>
      </dsp:txBody>
      <dsp:txXfrm rot="10800000">
        <a:off x="1036898" y="719896"/>
        <a:ext cx="3567118" cy="553656"/>
      </dsp:txXfrm>
    </dsp:sp>
    <dsp:sp modelId="{F3C994D9-7C12-49CE-9191-29A51676B7C3}">
      <dsp:nvSpPr>
        <dsp:cNvPr id="0" name=""/>
        <dsp:cNvSpPr/>
      </dsp:nvSpPr>
      <dsp:spPr>
        <a:xfrm>
          <a:off x="760070" y="719896"/>
          <a:ext cx="553656" cy="5536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A9AF4-20DB-4E74-BFE7-FE00967B8B33}">
      <dsp:nvSpPr>
        <dsp:cNvPr id="0" name=""/>
        <dsp:cNvSpPr/>
      </dsp:nvSpPr>
      <dsp:spPr>
        <a:xfrm rot="10800000">
          <a:off x="1036898" y="1438823"/>
          <a:ext cx="3567118" cy="55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14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Социометрический тест- «Выбор в действии»</a:t>
          </a:r>
          <a:endParaRPr lang="ru-RU" sz="1400" kern="1200" dirty="0"/>
        </a:p>
      </dsp:txBody>
      <dsp:txXfrm rot="10800000">
        <a:off x="1036898" y="1438823"/>
        <a:ext cx="3567118" cy="553656"/>
      </dsp:txXfrm>
    </dsp:sp>
    <dsp:sp modelId="{C1BA9D1D-E26B-4F47-87A0-4F1F391BEB8E}">
      <dsp:nvSpPr>
        <dsp:cNvPr id="0" name=""/>
        <dsp:cNvSpPr/>
      </dsp:nvSpPr>
      <dsp:spPr>
        <a:xfrm>
          <a:off x="760070" y="1438823"/>
          <a:ext cx="553656" cy="5536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06E1-2C37-4F33-B36F-2E25FE4DD068}">
      <dsp:nvSpPr>
        <dsp:cNvPr id="0" name=""/>
        <dsp:cNvSpPr/>
      </dsp:nvSpPr>
      <dsp:spPr>
        <a:xfrm rot="10800000">
          <a:off x="1148513" y="0"/>
          <a:ext cx="3567118" cy="55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14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Педагогическое наблюдение</a:t>
          </a:r>
          <a:endParaRPr lang="ru-RU" sz="1400" kern="1200" dirty="0"/>
        </a:p>
      </dsp:txBody>
      <dsp:txXfrm rot="10800000">
        <a:off x="1148513" y="0"/>
        <a:ext cx="3567118" cy="553656"/>
      </dsp:txXfrm>
    </dsp:sp>
    <dsp:sp modelId="{3509D78A-AF53-48B5-B018-6587D676F79C}">
      <dsp:nvSpPr>
        <dsp:cNvPr id="0" name=""/>
        <dsp:cNvSpPr/>
      </dsp:nvSpPr>
      <dsp:spPr>
        <a:xfrm>
          <a:off x="760070" y="2157750"/>
          <a:ext cx="553656" cy="5536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4A51C-B635-4A11-ACA2-5C546BF2256D}">
      <dsp:nvSpPr>
        <dsp:cNvPr id="0" name=""/>
        <dsp:cNvSpPr/>
      </dsp:nvSpPr>
      <dsp:spPr>
        <a:xfrm rot="10800000">
          <a:off x="1036898" y="2876676"/>
          <a:ext cx="3567118" cy="55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14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Индивидуальный социальный профиль ребенка</a:t>
          </a:r>
          <a:endParaRPr lang="ru-RU" sz="1400" kern="1200" dirty="0"/>
        </a:p>
      </dsp:txBody>
      <dsp:txXfrm rot="10800000">
        <a:off x="1036898" y="2876676"/>
        <a:ext cx="3567118" cy="553656"/>
      </dsp:txXfrm>
    </dsp:sp>
    <dsp:sp modelId="{18F359B8-9300-4908-8D68-D0E09DC0B59E}">
      <dsp:nvSpPr>
        <dsp:cNvPr id="0" name=""/>
        <dsp:cNvSpPr/>
      </dsp:nvSpPr>
      <dsp:spPr>
        <a:xfrm>
          <a:off x="760070" y="2876676"/>
          <a:ext cx="553656" cy="5536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ECDD3-690A-4323-AB9C-E7497A2DF4D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670E-4B1D-4163-9F0A-29153722E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11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A6BD92-83E3-41B4-9E88-11F78FCFCEEA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0694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1B7DC-E1C8-4B04-BB21-7B5A7FB36655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8742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F8E05-1BA8-4676-A938-4454B6FFFEAA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5547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5F266-6594-45F3-9AED-E2AAF35BFB92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64280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5ECE8-3E09-4332-B937-5695EC2A0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787E-D58B-4C15-93CC-F4241B592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DB09-8286-480E-B449-6C9426A8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32CE95-89C7-4A10-BCFC-EB03BA5B40D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1212BB-DCC2-4602-AC32-AAFE42F88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eruzhankhachatryan.com/img/files/DSC0550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_____Microsoft_Office_Excel_97-20031.xls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004.radikal.ru/i207/1012/72/644b7369c3d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img_url=http://sch987.edusite.ru/images/p24_img_0058.jpg&amp;iorient=&amp;ih=&amp;icolor=&amp;site=&amp;text=%D1%82%D1%80%D0%B0%D0%B4%D0%B8%D1%86%D0%B8%D0%B8%20%20%D0%B8%20%D0%B1%D1%8B%D1%82%20%20%D1%80%D1%83%D1%81%D1%81%D0%BA%D0%BE%D0%B3%D0%BE%20%20%D0%B1%D1%8B%D1%82%D0%B0&amp;iw=&amp;wp=&amp;pos=29&amp;recent=&amp;type=&amp;isize=&amp;rpt=simage&amp;itype=&amp;nojs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zdravrus.ru/images/Dom/%D0%A0%D1%83%D1%81%D1%81%D0%BA%D0%B0%D1%8F_%D0%B8%D0%B7%D0%B1%D0%B0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source=psearch&amp;text=%D0%B1%D1%8B%D1%82%20%20%D1%80%D1%83%D1%81%D1%81%D0%BA%D0%BE%D0%B3%D0%BE%20%20%D0%B1%D1%8B%D1%82%D0%B0&amp;noreask=1&amp;img_url=http://os1.i.ua/3/1/9273096_27703e30.jpg&amp;pos=1&amp;rpt=simage&amp;lr=213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естиваль национальных культур ТКЦ &quot;Братск-Ар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2718470" cy="2619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Педагогическое и детско-родительское проектирование как условие повышения поликультурной компетентности детей  старшего дошкольного возраста в процессе ознакомления с духовно-нравственными ценностями национальных культур</a:t>
            </a:r>
            <a:endParaRPr lang="ru-RU" sz="2800" dirty="0"/>
          </a:p>
        </p:txBody>
      </p:sp>
      <p:pic>
        <p:nvPicPr>
          <p:cNvPr id="40962" name="Picture 2" descr="http://sterlegrad.ru/uploads/posts/2012-01/1326915193_UAS-300x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857500" cy="1362075"/>
          </a:xfrm>
          <a:prstGeom prst="rect">
            <a:avLst/>
          </a:prstGeom>
          <a:noFill/>
        </p:spPr>
      </p:pic>
      <p:pic>
        <p:nvPicPr>
          <p:cNvPr id="40964" name="Picture 4" descr="Эмблема Министерства образования и нау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449438" cy="23508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ww.meruzhankhachatryan.com/img/files/DSC055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98303">
            <a:off x="598488" y="1255713"/>
            <a:ext cx="28590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www.meruzhankhachatryan.com/img/files/nk_002_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564">
            <a:off x="5754688" y="1365250"/>
            <a:ext cx="32004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meruzhankhachatryan.com/img/files/nk_002_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25925"/>
            <a:ext cx="2884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www.meruzhankhachatryan.com/img/files/DSC054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1125538"/>
            <a:ext cx="22733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0"/>
            <a:ext cx="8445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 армянского народа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04_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06_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05_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08_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132138" y="2420938"/>
            <a:ext cx="3168650" cy="1944687"/>
          </a:xfrm>
          <a:prstGeom prst="ellips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Взаимодействие</a:t>
            </a:r>
          </a:p>
          <a:p>
            <a:pPr algn="ctr"/>
            <a:r>
              <a:rPr lang="ru-RU" sz="2400"/>
              <a:t>педагога</a:t>
            </a:r>
          </a:p>
          <a:p>
            <a:pPr algn="ctr"/>
            <a:r>
              <a:rPr lang="ru-RU" sz="2400"/>
              <a:t>на основе </a:t>
            </a:r>
          </a:p>
          <a:p>
            <a:pPr algn="ctr"/>
            <a:r>
              <a:rPr lang="ru-RU" sz="2400"/>
              <a:t>согласования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39552" y="1556791"/>
            <a:ext cx="2556073" cy="937171"/>
          </a:xfrm>
          <a:prstGeom prst="ellipse">
            <a:avLst/>
          </a:prstGeom>
          <a:solidFill>
            <a:srgbClr val="FFC000"/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/>
              <a:t>Муз.</a:t>
            </a:r>
          </a:p>
          <a:p>
            <a:pPr algn="ctr">
              <a:defRPr/>
            </a:pPr>
            <a:r>
              <a:rPr lang="ru-RU" sz="2800" dirty="0"/>
              <a:t> руководитель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3419872" y="0"/>
            <a:ext cx="2449513" cy="1150938"/>
          </a:xfrm>
          <a:prstGeom prst="ellipse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Психолог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444208" y="1412776"/>
            <a:ext cx="2447925" cy="1366837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</a:gra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/>
              <a:t>Родители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23528" y="4077072"/>
            <a:ext cx="2304678" cy="1439862"/>
          </a:xfrm>
          <a:prstGeom prst="ellipse">
            <a:avLst/>
          </a:prstGeom>
          <a:gradFill flip="none" rotWithShape="1">
            <a:gsLst>
              <a:gs pos="0">
                <a:srgbClr val="76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Педагог по </a:t>
            </a:r>
          </a:p>
          <a:p>
            <a:pPr algn="ctr">
              <a:defRPr/>
            </a:pPr>
            <a:r>
              <a:rPr lang="ru-RU" sz="2400" dirty="0"/>
              <a:t>доп. </a:t>
            </a:r>
            <a:r>
              <a:rPr lang="ru-RU" sz="2400" dirty="0" smtClean="0"/>
              <a:t>образованию</a:t>
            </a:r>
            <a:endParaRPr lang="ru-RU" sz="2400" dirty="0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443663" y="3933825"/>
            <a:ext cx="2700337" cy="1368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Педагог</a:t>
            </a:r>
          </a:p>
          <a:p>
            <a:pPr algn="ctr">
              <a:defRPr/>
            </a:pPr>
            <a:r>
              <a:rPr lang="ru-RU" dirty="0"/>
              <a:t> по ФИЗО</a:t>
            </a:r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 flipV="1">
            <a:off x="4500563" y="1412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9"/>
          <p:cNvSpPr>
            <a:spLocks noChangeShapeType="1"/>
          </p:cNvSpPr>
          <p:nvPr/>
        </p:nvSpPr>
        <p:spPr bwMode="auto">
          <a:xfrm flipV="1">
            <a:off x="6011863" y="2420938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Oval 10"/>
          <p:cNvSpPr>
            <a:spLocks noChangeArrowheads="1"/>
          </p:cNvSpPr>
          <p:nvPr/>
        </p:nvSpPr>
        <p:spPr bwMode="auto">
          <a:xfrm>
            <a:off x="3347864" y="5634038"/>
            <a:ext cx="2663825" cy="1223962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Логопед</a:t>
            </a:r>
            <a:endParaRPr lang="ru-RU" dirty="0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 flipH="1" flipV="1">
            <a:off x="2700338" y="2205038"/>
            <a:ext cx="792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>
            <a:off x="6300788" y="386080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3"/>
          <p:cNvSpPr>
            <a:spLocks noChangeShapeType="1"/>
          </p:cNvSpPr>
          <p:nvPr/>
        </p:nvSpPr>
        <p:spPr bwMode="auto">
          <a:xfrm flipH="1">
            <a:off x="2195735" y="3860800"/>
            <a:ext cx="1007839" cy="43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4"/>
          <p:cNvSpPr>
            <a:spLocks noChangeShapeType="1"/>
          </p:cNvSpPr>
          <p:nvPr/>
        </p:nvSpPr>
        <p:spPr bwMode="auto">
          <a:xfrm>
            <a:off x="4643438" y="43656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6" descr="IMG_0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01208"/>
            <a:ext cx="1808750" cy="135469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760000"/>
            </a:solidFill>
            <a:prstDash val="sysDash"/>
            <a:miter lim="800000"/>
            <a:headEnd/>
            <a:tailEnd/>
          </a:ln>
        </p:spPr>
      </p:pic>
      <p:pic>
        <p:nvPicPr>
          <p:cNvPr id="18" name="Picture 7" descr="ЯиКО14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00" y="2780928"/>
            <a:ext cx="1973916" cy="1480437"/>
          </a:xfrm>
          <a:ln w="19050">
            <a:solidFill>
              <a:srgbClr val="760000"/>
            </a:solidFill>
            <a:prstDash val="sysDash"/>
          </a:ln>
        </p:spPr>
      </p:pic>
      <p:pic>
        <p:nvPicPr>
          <p:cNvPr id="19" name="Picture 7" descr="IMG_0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301208"/>
            <a:ext cx="1871866" cy="139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MG_00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124744"/>
            <a:ext cx="1965961" cy="15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IMG_00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708920"/>
            <a:ext cx="19625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IMG_01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88640"/>
            <a:ext cx="1784588" cy="13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ЯиКО2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779912" y="4149080"/>
            <a:ext cx="1926975" cy="14447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rgbClr val="C00000"/>
            </a:solidFill>
            <a:prstDash val="sysDot"/>
          </a:ln>
        </p:spPr>
      </p:pic>
      <p:pic>
        <p:nvPicPr>
          <p:cNvPr id="25" name="Picture 13" descr="сканирование00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83568" y="188640"/>
            <a:ext cx="1799871" cy="1256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rgbClr val="760000"/>
            </a:solidFill>
            <a:prstDash val="sysDash"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Конфликты и  Разногласия в семье?</a:t>
            </a:r>
            <a:endParaRPr lang="ru-RU" dirty="0"/>
          </a:p>
        </p:txBody>
      </p:sp>
      <p:pic>
        <p:nvPicPr>
          <p:cNvPr id="3074" name="Picture 2" descr="Интервью с Анной Яковлевной Варга о семье и о системной семейной психотерап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14903"/>
            <a:ext cx="2857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21b287e3acd943c6e8da0b29aabdfa70-108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4482"/>
            <a:ext cx="4680520" cy="36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Нехватка времени на воспитание ?</a:t>
            </a:r>
            <a:endParaRPr lang="ru-RU" dirty="0"/>
          </a:p>
        </p:txBody>
      </p:sp>
      <p:pic>
        <p:nvPicPr>
          <p:cNvPr id="4" name="Picture 4" descr="Решеба ру 6 класс английский язы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60440" cy="30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к упростить работу офи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794" y="3573016"/>
            <a:ext cx="4767933" cy="31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55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91780" y="260648"/>
            <a:ext cx="4068452" cy="1935742"/>
          </a:xfrm>
          <a:prstGeom prst="ellipse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ПЕДАГОГ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2931" y="3149370"/>
            <a:ext cx="4253408" cy="1800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РЕБЕНОК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52020" y="3005354"/>
            <a:ext cx="4391980" cy="208823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</a:rPr>
              <a:t>РОДИТЕЛЬ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66818" y="963816"/>
            <a:ext cx="2124962" cy="24487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1763688" y="5013176"/>
            <a:ext cx="5616624" cy="16477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516216" y="960984"/>
            <a:ext cx="2360750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2699792" y="4869160"/>
            <a:ext cx="3312368" cy="16477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4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ребенку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его физическом и духовном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становлении.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универсальными ценностями, признанными человечеством;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обретение ребенком своего «Я», активная реализация потребности в проявлении индивидуальности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заинтересованное, творческое участие семей в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психологическую готовность родителей в понимании своего ребенка, заботы о нем, видение его талантов, возможностей.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развитие педагогической компетентности родителей.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расширение словарного запаса детей.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развитие мышления, памяти, воображения,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развитие коммуникативных способностей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4509120"/>
            <a:ext cx="374441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Моделирование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-образовательной системы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492896"/>
            <a:ext cx="51845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Повышение поликультурной компетентности детей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907704" y="0"/>
            <a:ext cx="504056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</a:t>
            </a:r>
            <a:r>
              <a:rPr lang="ru-RU" sz="2800" dirty="0" smtClean="0"/>
              <a:t>Добры молодцы и красны девицы»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4860032" y="4437112"/>
            <a:ext cx="38164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Детско-родительские проекты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427984" y="184482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76056" y="364502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771800" y="3645024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dirty="0" smtClean="0"/>
              <a:t> 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познавательных процессов в онтогенезе, с учетом общих закономерностей формирования разных компонентов речевой системы в норме в период дошкольного детства.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Овладение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закономерностями грамматического строя языка на основе формирования языковых обобщений и противопоставлений.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Важнейшим в работе является принцип коммуникативного подхода к формированию устной связной речи детей, как основы повышения поликультурной компетентности дошкольника.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Этапы реализации проектной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i="1" u="sng" dirty="0" smtClean="0"/>
              <a:t>Первый («мотивационный</a:t>
            </a:r>
            <a:r>
              <a:rPr lang="ru-RU" i="1" u="sng" dirty="0" smtClean="0"/>
              <a:t>»)</a:t>
            </a:r>
            <a:endParaRPr lang="ru-RU" dirty="0" smtClean="0"/>
          </a:p>
          <a:p>
            <a:pPr fontAlgn="base"/>
            <a:r>
              <a:rPr lang="ru-RU" dirty="0" smtClean="0"/>
              <a:t>Его </a:t>
            </a:r>
            <a:r>
              <a:rPr lang="ru-RU" b="1" dirty="0" smtClean="0"/>
              <a:t>главной целью </a:t>
            </a:r>
            <a:r>
              <a:rPr lang="ru-RU" dirty="0" smtClean="0"/>
              <a:t>служит формирование мотивационной готовности ребенка к участию в познавательно – исследовательской деятельности с использованием ИКТ. </a:t>
            </a:r>
            <a:endParaRPr lang="ru-RU" dirty="0" smtClean="0"/>
          </a:p>
          <a:p>
            <a:pPr fontAlgn="base"/>
            <a:r>
              <a:rPr lang="ru-RU" b="1" dirty="0" smtClean="0"/>
              <a:t>Основные </a:t>
            </a:r>
            <a:r>
              <a:rPr lang="ru-RU" b="1" dirty="0" smtClean="0"/>
              <a:t>направления работы</a:t>
            </a:r>
            <a:r>
              <a:rPr lang="ru-RU" dirty="0" smtClean="0"/>
              <a:t>: - создание установки на активное, сознательное участие ребенка в этом процессе;</a:t>
            </a:r>
            <a:br>
              <a:rPr lang="ru-RU" dirty="0" smtClean="0"/>
            </a:br>
            <a:r>
              <a:rPr lang="ru-RU" dirty="0" smtClean="0"/>
              <a:t>- преодоление его психологического и речевого негативизма.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4100" b="1" i="1" u="sng" dirty="0" smtClean="0">
                <a:latin typeface="Times New Roman" pitchFamily="18" charset="0"/>
                <a:cs typeface="Times New Roman" pitchFamily="18" charset="0"/>
              </a:rPr>
              <a:t>Второй этап («содержательно-формирующий»</a:t>
            </a:r>
            <a:r>
              <a:rPr lang="ru-RU" sz="4100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этого этапа состоит в практической разработке и проведению наблюдений и экспериментов.</a:t>
            </a:r>
          </a:p>
          <a:p>
            <a:pPr fontAlgn="base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умения планировать свою деятельность с опорой на графический план или фрагменты сюжетной картинки;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последовательного расположения событий при построении сюжетной линии рассказа, которым ребёнок будет комментировать свои действия.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/>
          <a:lstStyle/>
          <a:p>
            <a:pPr fontAlgn="base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Третий этап («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саморазвивающий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этого этапа заключается в совместном анализе родителей и детей результатов наблюдений и исследований, сборе фото и видео материалов, составления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ресурса для презентации своих «Маленьких открытий»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E:\Земля-наш дом, 14.11.14\IMG_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195728" cy="479715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проект </a:t>
            </a:r>
            <a:r>
              <a:rPr lang="ru-RU" sz="2700" dirty="0" smtClean="0"/>
              <a:t>«От древних царств до Новейших времён»- защитили Арутюнян Зарина с мамой </a:t>
            </a:r>
            <a:r>
              <a:rPr lang="ru-RU" sz="2700" dirty="0" err="1" smtClean="0"/>
              <a:t>Кариной</a:t>
            </a:r>
            <a:r>
              <a:rPr lang="ru-RU" sz="2700" dirty="0" smtClean="0"/>
              <a:t> Сергеевной, где рассказывается об  истории создании герба Армении ( малой Родины Зарины)</a:t>
            </a:r>
            <a:br>
              <a:rPr lang="ru-RU" sz="27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E:\Земля-наш дом, 14.11.14\IMG_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E:\Земля-наш дом, 14.11.14\IMG_0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smtClean="0"/>
              <a:t>Женский головной убор Киргизии»- </a:t>
            </a:r>
            <a:r>
              <a:rPr lang="ru-RU" sz="2400" dirty="0" smtClean="0"/>
              <a:t>защитили </a:t>
            </a:r>
            <a:r>
              <a:rPr lang="ru-RU" sz="2400" dirty="0" err="1" smtClean="0"/>
              <a:t>Бакыева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Гулсун</a:t>
            </a:r>
            <a:r>
              <a:rPr lang="ru-RU" sz="2400" dirty="0" smtClean="0"/>
              <a:t> с мамой Чинарой </a:t>
            </a:r>
            <a:r>
              <a:rPr lang="ru-RU" sz="2400" dirty="0" err="1" smtClean="0"/>
              <a:t>Ибрагимжановной</a:t>
            </a:r>
            <a:r>
              <a:rPr lang="ru-RU" sz="2400" dirty="0" smtClean="0"/>
              <a:t>, где были представлены разные виды </a:t>
            </a:r>
            <a:r>
              <a:rPr lang="ru-RU" sz="2400" dirty="0" smtClean="0"/>
              <a:t>женских головных </a:t>
            </a:r>
            <a:r>
              <a:rPr lang="ru-RU" sz="2400" dirty="0" smtClean="0"/>
              <a:t>уборов.</a:t>
            </a:r>
            <a:endParaRPr lang="ru-RU" sz="2800" dirty="0"/>
          </a:p>
        </p:txBody>
      </p:sp>
      <p:pic>
        <p:nvPicPr>
          <p:cNvPr id="47106" name="Picture 2" descr="E:\Земля-наш дом, 14.11.14\IMG_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Земля-наш дом, 14.11.14\IMG_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Земля-наш дом, 14.11.14\IMG_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209329" cy="4813994"/>
          </a:xfrm>
          <a:prstGeom prst="rect">
            <a:avLst/>
          </a:prstGeom>
          <a:noFill/>
        </p:spPr>
      </p:pic>
      <p:pic>
        <p:nvPicPr>
          <p:cNvPr id="6" name="Picture 2" descr="E:\Земля-наш дом, 14.11.14\IMG_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16835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83568" y="277813"/>
            <a:ext cx="7488832" cy="106295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Были проведены мониторинг этнического состава группы и проведена диагностика на выявление знаний у детей о  русской и армянской культуре   </a:t>
            </a:r>
            <a:endParaRPr lang="ru-RU" sz="24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95536" y="1484784"/>
          <a:ext cx="4650310" cy="2540447"/>
        </p:xfrm>
        <a:graphic>
          <a:graphicData uri="http://schemas.openxmlformats.org/presentationml/2006/ole">
            <p:oleObj spid="_x0000_s1040" name="Диаграмма" r:id="rId4" imgW="8229781" imgH="4495687" progId="MSGraph.Chart.8">
              <p:embed followColorScheme="full"/>
            </p:oleObj>
          </a:graphicData>
        </a:graphic>
      </p:graphicFrame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4788024" y="4365104"/>
          <a:ext cx="3749675" cy="2251075"/>
        </p:xfrm>
        <a:graphic>
          <a:graphicData uri="http://schemas.openxmlformats.org/presentationml/2006/ole">
            <p:oleObj spid="_x0000_s1041" name="Диаграмма" r:id="rId5" imgW="6791342" imgH="4076644" progId="MSGraph.Chart.8">
              <p:embed followColorScheme="full"/>
            </p:oleObj>
          </a:graphicData>
        </a:graphic>
      </p:graphicFrame>
      <p:pic>
        <p:nvPicPr>
          <p:cNvPr id="7" name="Picture 25" descr="ЯиКО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16200" y="1628800"/>
            <a:ext cx="3073415" cy="23043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rgbClr val="C00000"/>
            </a:solidFill>
            <a:prstDash val="sysDot"/>
          </a:ln>
        </p:spPr>
      </p:pic>
      <p:pic>
        <p:nvPicPr>
          <p:cNvPr id="8" name="Picture 18" descr="ЯиКО2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068" y="3972827"/>
            <a:ext cx="3570287" cy="26797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</a:gradFill>
          <a:ln w="28575">
            <a:solidFill>
              <a:srgbClr val="C0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E:\Земля-наш дом, 14.11.14\IMG_0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проект </a:t>
            </a:r>
            <a:r>
              <a:rPr lang="ru-RU" sz="3100" dirty="0" smtClean="0"/>
              <a:t>«Колокол – голос России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smtClean="0"/>
              <a:t>защитили Иванова Ксения с мамой Светланой Николаевной, где рассказывалось о чудотворной силе колокола на Руси .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E:\Земля-наш дом, 14.11.14\IMG_0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Земля-наш дом, 14.11.14\IMG_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Земля-наш дом, 14.11.14\IMG_0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764704"/>
            <a:ext cx="7350720" cy="5315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 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эмоционально  комфортный  микроклимат в многонациональной группе;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освоены  ценностно-смысловые представления и ориентиры 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развиты умения и навыки позитивного  общения для взаимодействия со     сверстниками и другими людьми; 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развиты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духовно-нравственные качества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незлобивость, дружелюбие и миролюбие,  сочувствие и милосердие, доброта и взаимопомощь. 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Планируемые     результаты: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8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финалист  </a:t>
            </a:r>
            <a:r>
              <a:rPr lang="en-US" sz="4000" dirty="0" smtClean="0"/>
              <a:t>IX</a:t>
            </a:r>
            <a:r>
              <a:rPr lang="ru-RU" sz="4000" dirty="0" smtClean="0"/>
              <a:t>   Международного конкурса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«Диалог- путь к пониманию» 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3074" name="Picture 2" descr="D:\Фотографии 2014-2015 уч.год\кубок и подвижные игры народов мира\IMG_6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546" y="1844825"/>
            <a:ext cx="3017308" cy="42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S1823\Downloads\Scan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6" r="5562" b="2139"/>
          <a:stretch/>
        </p:blipFill>
        <p:spPr bwMode="auto">
          <a:xfrm rot="5400000">
            <a:off x="600627" y="1557970"/>
            <a:ext cx="2665962" cy="38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S1823\Downloads\Scan1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5" r="5983" b="2907"/>
          <a:stretch/>
        </p:blipFill>
        <p:spPr bwMode="auto">
          <a:xfrm rot="5400000">
            <a:off x="5989130" y="3681823"/>
            <a:ext cx="2623143" cy="37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5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3250" name="Picture 2" descr="E:\Земля-наш дом, 14.11.14\IMG_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564784" cy="5043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795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Анализ результатов диагностики 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5113" y="1525588"/>
          <a:ext cx="4508500" cy="2408237"/>
        </p:xfrm>
        <a:graphic>
          <a:graphicData uri="http://schemas.openxmlformats.org/presentationml/2006/ole">
            <p:oleObj spid="_x0000_s2057" r:id="rId4" imgW="8230313" imgH="4395597" progId="Excel.Sheet.8">
              <p:embed/>
            </p:oleObj>
          </a:graphicData>
        </a:graphic>
      </p:graphicFrame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779912" y="3284984"/>
          <a:ext cx="5364088" cy="343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27984" y="1052736"/>
            <a:ext cx="4716016" cy="18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Психо-эмоциональное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состояние ребенка и отношения между сверстниками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5" name="Picture 7" descr="сканирование00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42875" y="0"/>
            <a:ext cx="9286875" cy="6858000"/>
          </a:xfrm>
          <a:noFill/>
        </p:spPr>
      </p:pic>
      <p:sp>
        <p:nvSpPr>
          <p:cNvPr id="18435" name="WordArt 8"/>
          <p:cNvSpPr>
            <a:spLocks noChangeArrowheads="1" noChangeShapeType="1" noTextEdit="1"/>
          </p:cNvSpPr>
          <p:nvPr/>
        </p:nvSpPr>
        <p:spPr bwMode="auto">
          <a:xfrm>
            <a:off x="2555776" y="1916832"/>
            <a:ext cx="45053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ОБРАЗЫ И ИДЕАЛЫ</a:t>
            </a:r>
          </a:p>
        </p:txBody>
      </p:sp>
      <p:sp>
        <p:nvSpPr>
          <p:cNvPr id="18436" name="WordArt 9"/>
          <p:cNvSpPr>
            <a:spLocks noChangeArrowheads="1" noChangeShapeType="1" noTextEdit="1"/>
          </p:cNvSpPr>
          <p:nvPr/>
        </p:nvSpPr>
        <p:spPr bwMode="auto">
          <a:xfrm>
            <a:off x="3671888" y="3167063"/>
            <a:ext cx="226853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народов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0109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"Добрые молодцы и красные девицы"</a:t>
            </a:r>
          </a:p>
        </p:txBody>
      </p:sp>
      <p:sp>
        <p:nvSpPr>
          <p:cNvPr id="18438" name="WordArt 5"/>
          <p:cNvSpPr>
            <a:spLocks noChangeArrowheads="1" noChangeShapeType="1" noTextEdit="1"/>
          </p:cNvSpPr>
          <p:nvPr/>
        </p:nvSpPr>
        <p:spPr bwMode="auto">
          <a:xfrm>
            <a:off x="0" y="5892800"/>
            <a:ext cx="9144000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русской и армянской культуре</a:t>
            </a:r>
          </a:p>
        </p:txBody>
      </p:sp>
      <p:pic>
        <p:nvPicPr>
          <p:cNvPr id="7" name="Picture 8" descr="Изображение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93096"/>
            <a:ext cx="2621159" cy="181959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 w="50800">
            <a:solidFill>
              <a:schemeClr val="accent4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 проекта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-образовательной системы, которая бы способствовала успешной социализации детей, формированию базиса культуры межэтнических коммуникаций и отношений у детей во взаимодействии с родителями, обеспечение психологически комфортного микроклимата в группе на основе расширения ценностно-смысловых представлений о народных женских и мужских образах-идеалах с использованием национальных костюмов и символики в процессе  ознакомления с традициями русской и армянской культур.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40968"/>
            <a:ext cx="7704856" cy="312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представлений детей о культуре мира на основе выявления сходства и  различий двух культур.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духовно-нравственных качеств (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милосердия, трудолюбия и взаимопомощи, честности и справедливости, дружелюбия и гостеприимства,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взаимовыручки в детском сообществе).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 любви к Родине и миру.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723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Методологическая основа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196753"/>
            <a:ext cx="8540750" cy="5184998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/>
              <a:t>Идеи русских мыслителей Н.А.Бердяева, </a:t>
            </a:r>
            <a:r>
              <a:rPr lang="ru-RU" sz="3800" dirty="0" err="1" smtClean="0"/>
              <a:t>Г.Гачева</a:t>
            </a:r>
            <a:r>
              <a:rPr lang="ru-RU" sz="3800" dirty="0" smtClean="0"/>
              <a:t>, Л.Гумилева Г.Н.Волкова,</a:t>
            </a:r>
            <a:r>
              <a:rPr lang="en-US" sz="3800" dirty="0" smtClean="0"/>
              <a:t> </a:t>
            </a:r>
            <a:r>
              <a:rPr lang="ru-RU" sz="3800" dirty="0" smtClean="0"/>
              <a:t>М.М. Громыко, Д.С.Лихачева о национальном характере и национальных образах мира .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3800" dirty="0" smtClean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/>
              <a:t>Концепция Т.И.Баклановой, А.В. Нестеренко ;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3800" dirty="0" smtClean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/>
              <a:t>Исследования В.В.Абраменковой, А.Н.Леонтьева, В.П.Зинченко , Т.И.Петраковой, В.Т.Кудрявцева, </a:t>
            </a:r>
            <a:r>
              <a:rPr lang="ru-RU" sz="3800" dirty="0" err="1" smtClean="0"/>
              <a:t>В.И.Слободчикова</a:t>
            </a:r>
            <a:r>
              <a:rPr lang="ru-RU" sz="3800" dirty="0" smtClean="0"/>
              <a:t>, Т.А. Флоренской и др.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3800" dirty="0" smtClean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/>
              <a:t>Культурно историческая теория </a:t>
            </a:r>
            <a:r>
              <a:rPr lang="ru-RU" sz="3800" dirty="0" err="1" smtClean="0"/>
              <a:t>Л.С.Выготского</a:t>
            </a:r>
            <a:r>
              <a:rPr lang="ru-RU" sz="3800" dirty="0" smtClean="0"/>
              <a:t> о формировании психики и сознания, теория деятельности А.Н.Леонтьева, теория общения  М.И. Лисиной, теория идентификации В.С.Мухиной.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Нунэ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125538"/>
            <a:ext cx="20066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http://s004.radikal.ru/i207/1012/72/644b7369c3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18319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257" y="404664"/>
            <a:ext cx="855458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chemeClr val="accent3"/>
                </a:solidFill>
              </a:rPr>
              <a:t> Женский традиционный костюм</a:t>
            </a:r>
          </a:p>
          <a:p>
            <a:pPr algn="ctr">
              <a:defRPr/>
            </a:pPr>
            <a:r>
              <a:rPr lang="ru-RU" sz="4000" b="1" dirty="0">
                <a:ln/>
                <a:solidFill>
                  <a:schemeClr val="accent3"/>
                </a:solidFill>
              </a:rPr>
              <a:t>(русский и армянский)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3-tub-ru.yandex.net/i?id=423848153-5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67873">
            <a:off x="282575" y="1111250"/>
            <a:ext cx="4117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0"/>
            <a:ext cx="74775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 русского народа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 sz="quarter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0485" name="Picture 4" descr="http://im5-tub-ru.yandex.net/i?id=533241163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0111">
            <a:off x="4740275" y="1141413"/>
            <a:ext cx="389413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zdravrus.ru/images/Dom/%D0%A0%D1%83%D1%81%D1%81%D0%BA%D0%B0%D1%8F_%D0%B8%D0%B7%D0%B1%D0%B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865563"/>
            <a:ext cx="39957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488</TotalTime>
  <Words>670</Words>
  <Application>Microsoft Office PowerPoint</Application>
  <PresentationFormat>Экран (4:3)</PresentationFormat>
  <Paragraphs>92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Трек</vt:lpstr>
      <vt:lpstr>Диаграмма</vt:lpstr>
      <vt:lpstr>Лист Microsoft Office Excel 97-2003</vt:lpstr>
      <vt:lpstr>Педагогическое и детско-родительское проектирование как условие повышения поликультурной компетентности детей  старшего дошкольного возраста в процессе ознакомления с духовно-нравственными ценностями национальных культур</vt:lpstr>
      <vt:lpstr>Слайд 2</vt:lpstr>
      <vt:lpstr>Были проведены мониторинг этнического состава группы и проведена диагностика на выявление знаний у детей о  русской и армянской культуре   </vt:lpstr>
      <vt:lpstr>Анализ результатов диагностики </vt:lpstr>
      <vt:lpstr>Слайд 5</vt:lpstr>
      <vt:lpstr>Слайд 6</vt:lpstr>
      <vt:lpstr>Методологическая основа</vt:lpstr>
      <vt:lpstr>Слайд 8</vt:lpstr>
      <vt:lpstr>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Конфликты и  Разногласия в семье?</vt:lpstr>
      <vt:lpstr>Нехватка времени на воспитание ?</vt:lpstr>
      <vt:lpstr>Слайд 18</vt:lpstr>
      <vt:lpstr>цель: помочь  ребенку в его физическом и духовном становлении.</vt:lpstr>
      <vt:lpstr>Ведущие принципы:</vt:lpstr>
      <vt:lpstr>Этапы реализации проектной деятельности </vt:lpstr>
      <vt:lpstr>Слайд 22</vt:lpstr>
      <vt:lpstr>Слайд 23</vt:lpstr>
      <vt:lpstr>проект «От древних царств до Новейших времён»- защитили Арутюнян Зарина с мамой Кариной Сергеевной, где рассказывается об  истории создании герба Армении ( малой Родины Зарины)  </vt:lpstr>
      <vt:lpstr>Слайд 25</vt:lpstr>
      <vt:lpstr>Слайд 26</vt:lpstr>
      <vt:lpstr> «Женский головной убор Киргизии»- защитили Бакыева Гулсун с мамой Чинарой Ибрагимжановной, где были представлены разные виды женских головных уборов.</vt:lpstr>
      <vt:lpstr>Слайд 28</vt:lpstr>
      <vt:lpstr>Слайд 29</vt:lpstr>
      <vt:lpstr>Слайд 30</vt:lpstr>
      <vt:lpstr>проект «Колокол – голос России»  защитили Иванова Ксения с мамой Светланой Николаевной, где рассказывалось о чудотворной силе колокола на Руси .  </vt:lpstr>
      <vt:lpstr>Слайд 32</vt:lpstr>
      <vt:lpstr>Слайд 33</vt:lpstr>
      <vt:lpstr>Слайд 34</vt:lpstr>
      <vt:lpstr> финалист  IX   Международного конкурса   «Диалог- путь к пониманию»  </vt:lpstr>
      <vt:lpstr>Спасибо за внимание</vt:lpstr>
    </vt:vector>
  </TitlesOfParts>
  <Company>Мелкумян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Нунэ</dc:creator>
  <cp:lastModifiedBy>Нунэ</cp:lastModifiedBy>
  <cp:revision>53</cp:revision>
  <dcterms:created xsi:type="dcterms:W3CDTF">2013-04-17T18:19:22Z</dcterms:created>
  <dcterms:modified xsi:type="dcterms:W3CDTF">2014-12-03T20:46:56Z</dcterms:modified>
</cp:coreProperties>
</file>